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61163" cy="99425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7B1E"/>
    <a:srgbClr val="FA9F1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17" autoAdjust="0"/>
    <p:restoredTop sz="99471" autoAdjust="0"/>
  </p:normalViewPr>
  <p:slideViewPr>
    <p:cSldViewPr snapToGrid="0">
      <p:cViewPr>
        <p:scale>
          <a:sx n="100" d="100"/>
          <a:sy n="100" d="100"/>
        </p:scale>
        <p:origin x="-72" y="-3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E6196-584D-4802-9FCF-FA729D27159D}" type="datetimeFigureOut">
              <a:rPr lang="en-US" smtClean="0"/>
              <a:pPr/>
              <a:t>6/26/2018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75D2A-3400-4082-9ADE-E85958B301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8178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E6196-584D-4802-9FCF-FA729D27159D}" type="datetimeFigureOut">
              <a:rPr lang="en-US" smtClean="0"/>
              <a:pPr/>
              <a:t>6/26/2018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75D2A-3400-4082-9ADE-E85958B301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8574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E6196-584D-4802-9FCF-FA729D27159D}" type="datetimeFigureOut">
              <a:rPr lang="en-US" smtClean="0"/>
              <a:pPr/>
              <a:t>6/26/2018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75D2A-3400-4082-9ADE-E85958B301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07605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E6196-584D-4802-9FCF-FA729D27159D}" type="datetimeFigureOut">
              <a:rPr lang="en-US" smtClean="0"/>
              <a:pPr/>
              <a:t>6/26/2018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75D2A-3400-4082-9ADE-E85958B301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78611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E6196-584D-4802-9FCF-FA729D27159D}" type="datetimeFigureOut">
              <a:rPr lang="en-US" smtClean="0"/>
              <a:pPr/>
              <a:t>6/26/2018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75D2A-3400-4082-9ADE-E85958B301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96706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E6196-584D-4802-9FCF-FA729D27159D}" type="datetimeFigureOut">
              <a:rPr lang="en-US" smtClean="0"/>
              <a:pPr/>
              <a:t>6/26/2018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75D2A-3400-4082-9ADE-E85958B301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7275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E6196-584D-4802-9FCF-FA729D27159D}" type="datetimeFigureOut">
              <a:rPr lang="en-US" smtClean="0"/>
              <a:pPr/>
              <a:t>6/26/2018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75D2A-3400-4082-9ADE-E85958B301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68173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E6196-584D-4802-9FCF-FA729D27159D}" type="datetimeFigureOut">
              <a:rPr lang="en-US" smtClean="0"/>
              <a:pPr/>
              <a:t>6/26/2018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75D2A-3400-4082-9ADE-E85958B301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0012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E6196-584D-4802-9FCF-FA729D27159D}" type="datetimeFigureOut">
              <a:rPr lang="en-US" smtClean="0"/>
              <a:pPr/>
              <a:t>6/26/2018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75D2A-3400-4082-9ADE-E85958B301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56834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E6196-584D-4802-9FCF-FA729D27159D}" type="datetimeFigureOut">
              <a:rPr lang="en-US" smtClean="0"/>
              <a:pPr/>
              <a:t>6/26/2018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75D2A-3400-4082-9ADE-E85958B301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09103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E6196-584D-4802-9FCF-FA729D27159D}" type="datetimeFigureOut">
              <a:rPr lang="en-US" smtClean="0"/>
              <a:pPr/>
              <a:t>6/26/2018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75D2A-3400-4082-9ADE-E85958B301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90423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6E6196-584D-4802-9FCF-FA729D27159D}" type="datetimeFigureOut">
              <a:rPr lang="en-US" smtClean="0"/>
              <a:pPr/>
              <a:t>6/26/2018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D75D2A-3400-4082-9ADE-E85958B301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0170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381000"/>
            <a:ext cx="12515850" cy="7239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675" y="-267286"/>
            <a:ext cx="3790950" cy="1674055"/>
          </a:xfrm>
        </p:spPr>
        <p:txBody>
          <a:bodyPr>
            <a:normAutofit fontScale="90000"/>
          </a:bodyPr>
          <a:lstStyle/>
          <a:p>
            <a:r>
              <a:rPr lang="th-TH" sz="3200" b="1" dirty="0" smtClean="0">
                <a:solidFill>
                  <a:srgbClr val="002060"/>
                </a:solidFill>
                <a:effectLst>
                  <a:outerShdw blurRad="165100" dist="50800" dir="5400000" algn="ctr" rotWithShape="0">
                    <a:srgbClr val="F47B1E"/>
                  </a:outerShdw>
                </a:effectLst>
              </a:rPr>
              <a:t/>
            </a:r>
            <a:br>
              <a:rPr lang="th-TH" sz="3200" b="1" dirty="0" smtClean="0">
                <a:solidFill>
                  <a:srgbClr val="002060"/>
                </a:solidFill>
                <a:effectLst>
                  <a:outerShdw blurRad="165100" dist="50800" dir="5400000" algn="ctr" rotWithShape="0">
                    <a:srgbClr val="F47B1E"/>
                  </a:outerShdw>
                </a:effectLst>
              </a:rPr>
            </a:br>
            <a:r>
              <a:rPr lang="th-TH" sz="3200" b="1" dirty="0" smtClean="0">
                <a:solidFill>
                  <a:srgbClr val="002060"/>
                </a:solidFill>
                <a:effectLst>
                  <a:outerShdw blurRad="165100" dist="50800" dir="5400000" algn="ctr" rotWithShape="0">
                    <a:srgbClr val="F47B1E"/>
                  </a:outerShdw>
                </a:effectLst>
              </a:rPr>
              <a:t/>
            </a:r>
            <a:br>
              <a:rPr lang="th-TH" sz="3200" b="1" dirty="0" smtClean="0">
                <a:solidFill>
                  <a:srgbClr val="002060"/>
                </a:solidFill>
                <a:effectLst>
                  <a:outerShdw blurRad="165100" dist="50800" dir="5400000" algn="ctr" rotWithShape="0">
                    <a:srgbClr val="F47B1E"/>
                  </a:outerShdw>
                </a:effectLst>
              </a:rPr>
            </a:br>
            <a:r>
              <a:rPr lang="th-TH" sz="3600" b="1" dirty="0" smtClean="0">
                <a:solidFill>
                  <a:srgbClr val="002060"/>
                </a:solidFill>
                <a:effectLst>
                  <a:outerShdw blurRad="165100" dist="50800" dir="5400000" algn="ctr" rotWithShape="0">
                    <a:srgbClr val="F47B1E"/>
                  </a:outerShdw>
                </a:effectLst>
              </a:rPr>
              <a:t>ข่าวประชาสัมพันธ์ส่วน</a:t>
            </a:r>
            <a:r>
              <a:rPr lang="th-TH" sz="3600" b="1" dirty="0">
                <a:solidFill>
                  <a:srgbClr val="002060"/>
                </a:solidFill>
                <a:effectLst>
                  <a:outerShdw blurRad="165100" dist="50800" dir="5400000" algn="ctr" rotWithShape="0">
                    <a:srgbClr val="F47B1E"/>
                  </a:outerShdw>
                </a:effectLst>
              </a:rPr>
              <a:t>การ</a:t>
            </a:r>
            <a:r>
              <a:rPr lang="th-TH" sz="3600" b="1" dirty="0" smtClean="0">
                <a:solidFill>
                  <a:srgbClr val="002060"/>
                </a:solidFill>
                <a:effectLst>
                  <a:outerShdw blurRad="165100" dist="50800" dir="5400000" algn="ctr" rotWithShape="0">
                    <a:srgbClr val="F47B1E"/>
                  </a:outerShdw>
                </a:effectLst>
              </a:rPr>
              <a:t>คลัง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1842867"/>
            <a:ext cx="3724275" cy="66118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6675" y="866942"/>
            <a:ext cx="3633128" cy="23545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th-TH" sz="2400" b="1" dirty="0" smtClean="0">
              <a:solidFill>
                <a:schemeClr val="bg1"/>
              </a:solidFill>
            </a:endParaRPr>
          </a:p>
          <a:p>
            <a:endParaRPr lang="th-TH" sz="2400" b="1" dirty="0" smtClean="0">
              <a:solidFill>
                <a:schemeClr val="bg1"/>
              </a:solidFill>
            </a:endParaRPr>
          </a:p>
          <a:p>
            <a:endParaRPr lang="th-TH" sz="2400" b="1" dirty="0" smtClean="0">
              <a:solidFill>
                <a:schemeClr val="bg1"/>
              </a:solidFill>
            </a:endParaRPr>
          </a:p>
          <a:p>
            <a:r>
              <a:rPr lang="th-TH" sz="2400" b="1" dirty="0" smtClean="0">
                <a:solidFill>
                  <a:schemeClr val="bg1"/>
                </a:solidFill>
              </a:rPr>
              <a:t>ยื่น</a:t>
            </a:r>
            <a:r>
              <a:rPr lang="th-TH" sz="2400" b="1" dirty="0">
                <a:solidFill>
                  <a:schemeClr val="bg1"/>
                </a:solidFill>
              </a:rPr>
              <a:t>แบบ </a:t>
            </a:r>
            <a:r>
              <a:rPr lang="th-TH" sz="2400" b="1" dirty="0" err="1">
                <a:solidFill>
                  <a:schemeClr val="bg1"/>
                </a:solidFill>
              </a:rPr>
              <a:t>ภ.ร.ด.</a:t>
            </a:r>
            <a:r>
              <a:rPr lang="th-TH" sz="2400" b="1" dirty="0" smtClean="0">
                <a:solidFill>
                  <a:schemeClr val="bg1"/>
                </a:solidFill>
              </a:rPr>
              <a:t>2 </a:t>
            </a:r>
            <a:r>
              <a:rPr lang="th-TH" sz="2400" b="1" dirty="0">
                <a:solidFill>
                  <a:schemeClr val="bg1"/>
                </a:solidFill>
              </a:rPr>
              <a:t>พร้อมหลักฐานบริษัท/ห้าง/ร้าน</a:t>
            </a:r>
            <a:r>
              <a:rPr lang="en-US" sz="2400" b="1" dirty="0" smtClean="0">
                <a:solidFill>
                  <a:schemeClr val="bg1"/>
                </a:solidFill>
              </a:rPr>
              <a:t>/</a:t>
            </a:r>
            <a:r>
              <a:rPr lang="th-TH" sz="2400" b="1" dirty="0" smtClean="0">
                <a:solidFill>
                  <a:schemeClr val="bg1"/>
                </a:solidFill>
              </a:rPr>
              <a:t>เจ้าของ</a:t>
            </a:r>
            <a:r>
              <a:rPr lang="th-TH" sz="2400" b="1" dirty="0">
                <a:solidFill>
                  <a:schemeClr val="bg1"/>
                </a:solidFill>
              </a:rPr>
              <a:t>กิจการ </a:t>
            </a:r>
            <a:r>
              <a:rPr lang="th-TH" sz="2400" b="1" dirty="0" smtClean="0">
                <a:solidFill>
                  <a:schemeClr val="bg1"/>
                </a:solidFill>
              </a:rPr>
              <a:t>โรงเรือน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00025" y="2334081"/>
            <a:ext cx="3524250" cy="202479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sz="2600" b="1" dirty="0">
                <a:solidFill>
                  <a:schemeClr val="accent1">
                    <a:lumMod val="50000"/>
                  </a:schemeClr>
                </a:solidFill>
              </a:rPr>
              <a:t>เอกสารและ</a:t>
            </a:r>
            <a:r>
              <a:rPr lang="th-TH" sz="2600" b="1" dirty="0" smtClean="0">
                <a:solidFill>
                  <a:schemeClr val="accent1">
                    <a:lumMod val="50000"/>
                  </a:schemeClr>
                </a:solidFill>
              </a:rPr>
              <a:t>หลักฐาน</a:t>
            </a:r>
            <a:endParaRPr lang="en-US" sz="26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th-TH" sz="22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h-TH" sz="2200" dirty="0">
                <a:solidFill>
                  <a:schemeClr val="accent1">
                    <a:lumMod val="50000"/>
                  </a:schemeClr>
                </a:solidFill>
              </a:rPr>
              <a:t>- สำเนาบัตรประจำตัวประชาชน</a:t>
            </a:r>
            <a:endParaRPr lang="en-US" sz="2200" dirty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th-TH" sz="2200" dirty="0">
                <a:solidFill>
                  <a:schemeClr val="accent1">
                    <a:lumMod val="50000"/>
                  </a:schemeClr>
                </a:solidFill>
              </a:rPr>
              <a:t>-  สำเนาทะเบียนบ้าน</a:t>
            </a:r>
            <a:endParaRPr lang="en-US" sz="2200" dirty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th-TH" sz="2200" dirty="0">
                <a:solidFill>
                  <a:schemeClr val="accent1">
                    <a:lumMod val="50000"/>
                  </a:schemeClr>
                </a:solidFill>
              </a:rPr>
              <a:t>- สำเนาเอกสารสิ่งปลูกสร้าง (โฉนด</a:t>
            </a:r>
            <a:r>
              <a:rPr lang="th-TH" sz="2200" dirty="0" smtClean="0">
                <a:solidFill>
                  <a:schemeClr val="accent1">
                    <a:lumMod val="50000"/>
                  </a:schemeClr>
                </a:solidFill>
              </a:rPr>
              <a:t>ที่ดิน</a:t>
            </a:r>
            <a:r>
              <a:rPr lang="en-US" sz="2200" dirty="0" smtClean="0">
                <a:solidFill>
                  <a:schemeClr val="accent1">
                    <a:lumMod val="50000"/>
                  </a:schemeClr>
                </a:solidFill>
              </a:rPr>
              <a:t> ,</a:t>
            </a:r>
            <a:r>
              <a:rPr lang="th-TH" sz="2200" dirty="0" err="1" smtClean="0">
                <a:solidFill>
                  <a:schemeClr val="accent1">
                    <a:lumMod val="50000"/>
                  </a:schemeClr>
                </a:solidFill>
              </a:rPr>
              <a:t>นส</a:t>
            </a:r>
            <a:r>
              <a:rPr lang="th-TH" sz="2200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r>
              <a:rPr lang="th-TH" sz="2200" dirty="0">
                <a:solidFill>
                  <a:schemeClr val="accent1">
                    <a:lumMod val="50000"/>
                  </a:schemeClr>
                </a:solidFill>
              </a:rPr>
              <a:t>3</a:t>
            </a:r>
            <a:r>
              <a:rPr lang="en-US" sz="2200" dirty="0" smtClean="0">
                <a:solidFill>
                  <a:schemeClr val="accent1">
                    <a:lumMod val="50000"/>
                  </a:schemeClr>
                </a:solidFill>
              </a:rPr>
              <a:t>,</a:t>
            </a:r>
            <a:r>
              <a:rPr lang="th-TH" sz="2200" dirty="0" err="1" smtClean="0">
                <a:solidFill>
                  <a:schemeClr val="accent1">
                    <a:lumMod val="50000"/>
                  </a:schemeClr>
                </a:solidFill>
              </a:rPr>
              <a:t>นส</a:t>
            </a:r>
            <a:r>
              <a:rPr lang="th-TH" sz="2200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r>
              <a:rPr lang="th-TH" sz="2200" dirty="0">
                <a:solidFill>
                  <a:schemeClr val="accent1">
                    <a:lumMod val="50000"/>
                  </a:schemeClr>
                </a:solidFill>
              </a:rPr>
              <a:t>3ก</a:t>
            </a:r>
            <a:r>
              <a:rPr lang="en-US" sz="2200" dirty="0">
                <a:solidFill>
                  <a:schemeClr val="accent1">
                    <a:lumMod val="50000"/>
                  </a:schemeClr>
                </a:solidFill>
              </a:rPr>
              <a:t>,</a:t>
            </a:r>
            <a:r>
              <a:rPr lang="th-TH" sz="2200" dirty="0">
                <a:solidFill>
                  <a:schemeClr val="accent1">
                    <a:lumMod val="50000"/>
                  </a:schemeClr>
                </a:solidFill>
              </a:rPr>
              <a:t>ฯ</a:t>
            </a:r>
            <a:endParaRPr lang="en-US" sz="2200" dirty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th-TH" sz="2200" dirty="0">
                <a:solidFill>
                  <a:schemeClr val="accent1">
                    <a:lumMod val="50000"/>
                  </a:schemeClr>
                </a:solidFill>
              </a:rPr>
              <a:t>- สำเนาการจดทะเบียนห้าง ฯ บริษัท</a:t>
            </a:r>
            <a:endParaRPr lang="en-US" sz="2200" dirty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th-TH" sz="2200" dirty="0">
                <a:solidFill>
                  <a:schemeClr val="accent1">
                    <a:lumMod val="50000"/>
                  </a:schemeClr>
                </a:solidFill>
              </a:rPr>
              <a:t>- สำเนาทะเบียนพาณิชย์</a:t>
            </a:r>
            <a:endParaRPr lang="en-US" sz="2200" dirty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en-US" sz="2200" dirty="0">
                <a:solidFill>
                  <a:schemeClr val="accent1">
                    <a:lumMod val="50000"/>
                  </a:schemeClr>
                </a:solidFill>
              </a:rPr>
              <a:t>-</a:t>
            </a:r>
            <a:r>
              <a:rPr lang="th-TH" sz="2200" dirty="0">
                <a:solidFill>
                  <a:schemeClr val="accent1">
                    <a:lumMod val="50000"/>
                  </a:schemeClr>
                </a:solidFill>
              </a:rPr>
              <a:t> สำเนาการจัดตั้งหรือใบประกอบกิจการ</a:t>
            </a:r>
            <a:endParaRPr lang="en-US" sz="2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1450" y="4368828"/>
            <a:ext cx="3524250" cy="430927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71450" y="4335643"/>
            <a:ext cx="3524250" cy="249868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b="1" dirty="0" smtClean="0">
                <a:solidFill>
                  <a:schemeClr val="bg1"/>
                </a:solidFill>
              </a:rPr>
              <a:t>ขั้นตอน</a:t>
            </a:r>
            <a:r>
              <a:rPr lang="th-TH" b="1" dirty="0">
                <a:solidFill>
                  <a:schemeClr val="bg1"/>
                </a:solidFill>
              </a:rPr>
              <a:t>การชำระ</a:t>
            </a:r>
            <a:r>
              <a:rPr lang="th-TH" b="1" dirty="0" smtClean="0">
                <a:solidFill>
                  <a:schemeClr val="bg1"/>
                </a:solidFill>
              </a:rPr>
              <a:t>ภาษี</a:t>
            </a:r>
            <a:endParaRPr lang="en-US" b="1" dirty="0" smtClean="0">
              <a:solidFill>
                <a:schemeClr val="bg1"/>
              </a:solidFill>
            </a:endParaRPr>
          </a:p>
          <a:p>
            <a:pPr algn="l"/>
            <a:endParaRPr lang="en-US" sz="34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en-US" sz="5000" dirty="0">
                <a:solidFill>
                  <a:schemeClr val="accent1">
                    <a:lumMod val="50000"/>
                  </a:schemeClr>
                </a:solidFill>
              </a:rPr>
              <a:t>-</a:t>
            </a:r>
            <a:r>
              <a:rPr lang="th-TH" sz="5000" dirty="0" smtClean="0">
                <a:solidFill>
                  <a:schemeClr val="accent1">
                    <a:lumMod val="50000"/>
                  </a:schemeClr>
                </a:solidFill>
              </a:rPr>
              <a:t>รับ</a:t>
            </a:r>
            <a:r>
              <a:rPr lang="th-TH" sz="5000" dirty="0">
                <a:solidFill>
                  <a:schemeClr val="accent1">
                    <a:lumMod val="50000"/>
                  </a:schemeClr>
                </a:solidFill>
              </a:rPr>
              <a:t>แบบ </a:t>
            </a:r>
            <a:r>
              <a:rPr lang="th-TH" sz="5000" dirty="0" err="1">
                <a:solidFill>
                  <a:schemeClr val="accent1">
                    <a:lumMod val="50000"/>
                  </a:schemeClr>
                </a:solidFill>
              </a:rPr>
              <a:t>ภ.ร.ด</a:t>
            </a:r>
            <a:r>
              <a:rPr lang="th-TH" sz="5000" dirty="0">
                <a:solidFill>
                  <a:schemeClr val="accent1">
                    <a:lumMod val="50000"/>
                  </a:schemeClr>
                </a:solidFill>
              </a:rPr>
              <a:t>.2 (ลงทะเบียน) ตรวจสอบ                              หลักฐานและสอบถามข้อมูลเพิ่มเติมหลักฐาน</a:t>
            </a:r>
            <a:endParaRPr lang="en-US" sz="5000" dirty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th-TH" sz="5000" dirty="0">
                <a:solidFill>
                  <a:schemeClr val="accent1">
                    <a:lumMod val="50000"/>
                  </a:schemeClr>
                </a:solidFill>
              </a:rPr>
              <a:t>ประเมินค่ารายปี เวลา 2 นาที</a:t>
            </a:r>
            <a:endParaRPr lang="en-US" sz="5000" dirty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en-US" sz="5000" dirty="0" smtClean="0">
                <a:solidFill>
                  <a:schemeClr val="accent1">
                    <a:lumMod val="50000"/>
                  </a:schemeClr>
                </a:solidFill>
              </a:rPr>
              <a:t>-</a:t>
            </a:r>
            <a:r>
              <a:rPr lang="th-TH" sz="5000" dirty="0" smtClean="0">
                <a:solidFill>
                  <a:schemeClr val="accent1">
                    <a:lumMod val="50000"/>
                  </a:schemeClr>
                </a:solidFill>
              </a:rPr>
              <a:t>แจ้ง</a:t>
            </a:r>
            <a:r>
              <a:rPr lang="th-TH" sz="5000" dirty="0">
                <a:solidFill>
                  <a:schemeClr val="accent1">
                    <a:lumMod val="50000"/>
                  </a:schemeClr>
                </a:solidFill>
              </a:rPr>
              <a:t>ผลการประเมิน (</a:t>
            </a:r>
            <a:r>
              <a:rPr lang="th-TH" sz="5000" dirty="0" err="1">
                <a:solidFill>
                  <a:schemeClr val="accent1">
                    <a:lumMod val="50000"/>
                  </a:schemeClr>
                </a:solidFill>
              </a:rPr>
              <a:t>ภ.ร.ด</a:t>
            </a:r>
            <a:r>
              <a:rPr lang="th-TH" sz="5000" dirty="0">
                <a:solidFill>
                  <a:schemeClr val="accent1">
                    <a:lumMod val="50000"/>
                  </a:schemeClr>
                </a:solidFill>
              </a:rPr>
              <a:t>.8) ใช้เวลา 2 นาที</a:t>
            </a:r>
            <a:endParaRPr lang="en-US" sz="5000" dirty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en-US" sz="5000" dirty="0" smtClean="0">
                <a:solidFill>
                  <a:schemeClr val="accent1">
                    <a:lumMod val="50000"/>
                  </a:schemeClr>
                </a:solidFill>
              </a:rPr>
              <a:t>-</a:t>
            </a:r>
            <a:r>
              <a:rPr lang="th-TH" sz="5000" dirty="0" smtClean="0">
                <a:solidFill>
                  <a:schemeClr val="accent1">
                    <a:lumMod val="50000"/>
                  </a:schemeClr>
                </a:solidFill>
              </a:rPr>
              <a:t>ออก</a:t>
            </a:r>
            <a:r>
              <a:rPr lang="th-TH" sz="5000" dirty="0">
                <a:solidFill>
                  <a:schemeClr val="accent1">
                    <a:lumMod val="50000"/>
                  </a:schemeClr>
                </a:solidFill>
              </a:rPr>
              <a:t>ใบเสร็จรับเงิน </a:t>
            </a:r>
            <a:r>
              <a:rPr lang="th-TH" sz="5000" dirty="0" err="1">
                <a:solidFill>
                  <a:schemeClr val="accent1">
                    <a:lumMod val="50000"/>
                  </a:schemeClr>
                </a:solidFill>
              </a:rPr>
              <a:t>ภ.ร.ด</a:t>
            </a:r>
            <a:r>
              <a:rPr lang="th-TH" sz="5000" dirty="0">
                <a:solidFill>
                  <a:schemeClr val="accent1">
                    <a:lumMod val="50000"/>
                  </a:schemeClr>
                </a:solidFill>
              </a:rPr>
              <a:t>.12) ใช้เวลา 1 นาที</a:t>
            </a:r>
            <a:endParaRPr lang="en-US" sz="5000" dirty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en-US" sz="5000" dirty="0">
                <a:solidFill>
                  <a:schemeClr val="accent1">
                    <a:lumMod val="50000"/>
                  </a:schemeClr>
                </a:solidFill>
              </a:rPr>
              <a:t> </a:t>
            </a:r>
          </a:p>
          <a:p>
            <a:pPr algn="l"/>
            <a:r>
              <a:rPr lang="en-US" sz="5000" dirty="0" smtClean="0">
                <a:solidFill>
                  <a:schemeClr val="accent1">
                    <a:lumMod val="50000"/>
                  </a:schemeClr>
                </a:solidFill>
              </a:rPr>
              <a:t>**</a:t>
            </a:r>
            <a:r>
              <a:rPr lang="th-TH" sz="5000" dirty="0" smtClean="0">
                <a:solidFill>
                  <a:schemeClr val="accent1">
                    <a:lumMod val="50000"/>
                  </a:schemeClr>
                </a:solidFill>
              </a:rPr>
              <a:t>ชำระ</a:t>
            </a:r>
            <a:r>
              <a:rPr lang="th-TH" sz="5000" dirty="0">
                <a:solidFill>
                  <a:schemeClr val="accent1">
                    <a:lumMod val="50000"/>
                  </a:schemeClr>
                </a:solidFill>
              </a:rPr>
              <a:t>เงินภายใน 30 วัน  นับตั้งแต่วันที่ได้รับแจ้งผลการประเมิน (</a:t>
            </a:r>
            <a:r>
              <a:rPr lang="th-TH" sz="5000" dirty="0" err="1">
                <a:solidFill>
                  <a:schemeClr val="accent1">
                    <a:lumMod val="50000"/>
                  </a:schemeClr>
                </a:solidFill>
              </a:rPr>
              <a:t>ภ.ร.ด</a:t>
            </a:r>
            <a:r>
              <a:rPr lang="th-TH" sz="5000" dirty="0">
                <a:solidFill>
                  <a:schemeClr val="accent1">
                    <a:lumMod val="50000"/>
                  </a:schemeClr>
                </a:solidFill>
              </a:rPr>
              <a:t>.</a:t>
            </a:r>
            <a:r>
              <a:rPr lang="en-US" sz="5000" dirty="0">
                <a:solidFill>
                  <a:schemeClr val="accent1">
                    <a:lumMod val="50000"/>
                  </a:schemeClr>
                </a:solidFill>
              </a:rPr>
              <a:t>8</a:t>
            </a:r>
            <a:r>
              <a:rPr lang="th-TH" sz="5000" dirty="0">
                <a:solidFill>
                  <a:schemeClr val="accent1">
                    <a:lumMod val="50000"/>
                  </a:schemeClr>
                </a:solidFill>
              </a:rPr>
              <a:t>) บริษัท/ห้างร้าน/เจ้าของกิจการ-โรงเรือน</a:t>
            </a:r>
            <a:endParaRPr lang="en-US" sz="5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235400" y="203033"/>
            <a:ext cx="1505243" cy="500353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3983207" y="118627"/>
            <a:ext cx="2009628" cy="6128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3200" b="1" dirty="0">
                <a:solidFill>
                  <a:schemeClr val="bg1"/>
                </a:solidFill>
              </a:rPr>
              <a:t>ภาษีป้าย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4230710" y="786879"/>
            <a:ext cx="3524250" cy="132327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buFont typeface="+mj-lt"/>
              <a:buAutoNum type="arabicPeriod"/>
            </a:pPr>
            <a:r>
              <a:rPr lang="th-TH" sz="2000" dirty="0" smtClean="0">
                <a:solidFill>
                  <a:schemeClr val="accent1">
                    <a:lumMod val="50000"/>
                  </a:schemeClr>
                </a:solidFill>
              </a:rPr>
              <a:t>ป้าย</a:t>
            </a:r>
            <a:r>
              <a:rPr lang="th-TH" sz="2000" dirty="0">
                <a:solidFill>
                  <a:schemeClr val="accent1">
                    <a:lumMod val="50000"/>
                  </a:schemeClr>
                </a:solidFill>
              </a:rPr>
              <a:t>ที่ติดตั้งใหม่ต้องยื่นแบบแสดงรายการภาษีป้าย ภายใน 15 วัน นับตั้งแต่วันที่ติดตั้งป้าย</a:t>
            </a:r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th-TH" sz="2000" dirty="0" smtClean="0">
                <a:solidFill>
                  <a:schemeClr val="accent1">
                    <a:lumMod val="50000"/>
                  </a:schemeClr>
                </a:solidFill>
              </a:rPr>
              <a:t>ป้าย</a:t>
            </a:r>
            <a:r>
              <a:rPr lang="th-TH" sz="2000" dirty="0">
                <a:solidFill>
                  <a:schemeClr val="accent1">
                    <a:lumMod val="50000"/>
                  </a:schemeClr>
                </a:solidFill>
              </a:rPr>
              <a:t>เก่ายื่นแบบแสดงรายการภาษีป้าย ภายในเดือน มกราคม-มีนาคม ของทุก</a:t>
            </a:r>
            <a:r>
              <a:rPr lang="th-TH" sz="2000" dirty="0" smtClean="0">
                <a:solidFill>
                  <a:schemeClr val="accent1">
                    <a:lumMod val="50000"/>
                  </a:schemeClr>
                </a:solidFill>
              </a:rPr>
              <a:t>ปี</a:t>
            </a:r>
            <a:endParaRPr lang="en-US" sz="20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229100" y="2244625"/>
            <a:ext cx="3524250" cy="694367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229100" y="2066795"/>
            <a:ext cx="3524250" cy="8721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2000" b="1" dirty="0">
                <a:solidFill>
                  <a:schemeClr val="bg1"/>
                </a:solidFill>
              </a:rPr>
              <a:t>ยื่นแบบ </a:t>
            </a:r>
            <a:r>
              <a:rPr lang="th-TH" sz="2000" b="1" dirty="0" err="1">
                <a:solidFill>
                  <a:schemeClr val="bg1"/>
                </a:solidFill>
              </a:rPr>
              <a:t>ภ.ป</a:t>
            </a:r>
            <a:r>
              <a:rPr lang="th-TH" sz="2000" b="1" dirty="0">
                <a:solidFill>
                  <a:schemeClr val="bg1"/>
                </a:solidFill>
              </a:rPr>
              <a:t>.1 พร้อมหลักฐาน บริษัท/ห้างร้าน/เจ้าของกิจการ โรงเรือน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4193745" y="2958376"/>
            <a:ext cx="3733214" cy="167496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sz="2000" b="1" dirty="0">
                <a:solidFill>
                  <a:schemeClr val="accent1">
                    <a:lumMod val="50000"/>
                  </a:schemeClr>
                </a:solidFill>
              </a:rPr>
              <a:t>เอกสารและหลักฐาน</a:t>
            </a:r>
            <a:endParaRPr lang="en-US" sz="20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  <a:sym typeface="Wingdings 3" panose="05040102010807070707" pitchFamily="18" charset="2"/>
              </a:rPr>
              <a:t> </a:t>
            </a:r>
            <a:r>
              <a:rPr lang="th-TH" sz="1800" dirty="0" smtClean="0">
                <a:solidFill>
                  <a:schemeClr val="accent1">
                    <a:lumMod val="50000"/>
                  </a:schemeClr>
                </a:solidFill>
              </a:rPr>
              <a:t>สำเนา</a:t>
            </a:r>
            <a:r>
              <a:rPr lang="th-TH" sz="1800" dirty="0">
                <a:solidFill>
                  <a:schemeClr val="accent1">
                    <a:lumMod val="50000"/>
                  </a:schemeClr>
                </a:solidFill>
              </a:rPr>
              <a:t>บัตรประจำตัวประชาชน</a:t>
            </a:r>
            <a:endParaRPr lang="en-US" sz="1800" dirty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  <a:sym typeface="Wingdings 3" panose="05040102010807070707" pitchFamily="18" charset="2"/>
              </a:rPr>
              <a:t> </a:t>
            </a:r>
            <a:r>
              <a:rPr lang="th-TH" sz="1800" dirty="0" smtClean="0">
                <a:solidFill>
                  <a:schemeClr val="accent1">
                    <a:lumMod val="50000"/>
                  </a:schemeClr>
                </a:solidFill>
              </a:rPr>
              <a:t>สำเนา</a:t>
            </a:r>
            <a:r>
              <a:rPr lang="th-TH" sz="1800" dirty="0">
                <a:solidFill>
                  <a:schemeClr val="accent1">
                    <a:lumMod val="50000"/>
                  </a:schemeClr>
                </a:solidFill>
              </a:rPr>
              <a:t>ทะเบียนบ้าน</a:t>
            </a:r>
            <a:endParaRPr lang="en-US" sz="1800" dirty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  <a:sym typeface="Wingdings 3" panose="05040102010807070707" pitchFamily="18" charset="2"/>
              </a:rPr>
              <a:t> </a:t>
            </a:r>
            <a:r>
              <a:rPr lang="th-TH" sz="1800" dirty="0" smtClean="0">
                <a:solidFill>
                  <a:schemeClr val="accent1">
                    <a:lumMod val="50000"/>
                  </a:schemeClr>
                </a:solidFill>
              </a:rPr>
              <a:t>ทะเบียน</a:t>
            </a:r>
            <a:r>
              <a:rPr lang="th-TH" sz="1800" dirty="0">
                <a:solidFill>
                  <a:schemeClr val="accent1">
                    <a:lumMod val="50000"/>
                  </a:schemeClr>
                </a:solidFill>
              </a:rPr>
              <a:t>ภาษีมูลค่าเพิ่ม</a:t>
            </a:r>
            <a:endParaRPr lang="en-US" sz="1800" dirty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  <a:sym typeface="Wingdings 3" panose="05040102010807070707" pitchFamily="18" charset="2"/>
              </a:rPr>
              <a:t> </a:t>
            </a:r>
            <a:r>
              <a:rPr lang="th-TH" sz="1800" dirty="0" smtClean="0">
                <a:solidFill>
                  <a:schemeClr val="accent1">
                    <a:lumMod val="50000"/>
                  </a:schemeClr>
                </a:solidFill>
              </a:rPr>
              <a:t>หนังสือ</a:t>
            </a:r>
            <a:r>
              <a:rPr lang="th-TH" sz="1800" dirty="0">
                <a:solidFill>
                  <a:schemeClr val="accent1">
                    <a:lumMod val="50000"/>
                  </a:schemeClr>
                </a:solidFill>
              </a:rPr>
              <a:t>รับรองหุ้นส่วนบริษัท</a:t>
            </a:r>
            <a:endParaRPr lang="en-US" sz="1800" dirty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  <a:sym typeface="Wingdings 3" panose="05040102010807070707" pitchFamily="18" charset="2"/>
              </a:rPr>
              <a:t> </a:t>
            </a:r>
            <a:r>
              <a:rPr lang="th-TH" sz="1800" dirty="0" smtClean="0">
                <a:solidFill>
                  <a:schemeClr val="accent1">
                    <a:lumMod val="50000"/>
                  </a:schemeClr>
                </a:solidFill>
              </a:rPr>
              <a:t>ใบอนุญาต</a:t>
            </a:r>
            <a:r>
              <a:rPr lang="th-TH" sz="1800" dirty="0">
                <a:solidFill>
                  <a:schemeClr val="accent1">
                    <a:lumMod val="50000"/>
                  </a:schemeClr>
                </a:solidFill>
              </a:rPr>
              <a:t>ติดตั้งป้ายหรือใบเสร็จรับเงินจากร้านทำป้าย</a:t>
            </a:r>
            <a:endParaRPr lang="en-US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4261926" y="4704186"/>
            <a:ext cx="3524250" cy="40836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4240897" y="4592312"/>
            <a:ext cx="3524250" cy="224201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</a:rPr>
              <a:t>         </a:t>
            </a:r>
            <a:r>
              <a:rPr lang="th-TH" sz="4000" b="1" dirty="0" smtClean="0">
                <a:solidFill>
                  <a:schemeClr val="bg1"/>
                </a:solidFill>
              </a:rPr>
              <a:t>ขั้นตอน</a:t>
            </a:r>
            <a:r>
              <a:rPr lang="th-TH" sz="4000" b="1" dirty="0">
                <a:solidFill>
                  <a:schemeClr val="bg1"/>
                </a:solidFill>
              </a:rPr>
              <a:t>การชำระ</a:t>
            </a:r>
            <a:r>
              <a:rPr lang="th-TH" sz="4000" b="1" dirty="0" smtClean="0">
                <a:solidFill>
                  <a:schemeClr val="bg1"/>
                </a:solidFill>
              </a:rPr>
              <a:t>ภาษี</a:t>
            </a:r>
            <a:endParaRPr lang="en-US" sz="4000" b="1" dirty="0" smtClean="0">
              <a:solidFill>
                <a:schemeClr val="bg1"/>
              </a:solidFill>
            </a:endParaRPr>
          </a:p>
          <a:p>
            <a:pPr algn="l"/>
            <a:endParaRPr lang="en-US" sz="26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en-US" sz="2600" dirty="0" smtClean="0">
                <a:solidFill>
                  <a:schemeClr val="accent1">
                    <a:lumMod val="50000"/>
                  </a:schemeClr>
                </a:solidFill>
                <a:sym typeface="Wingdings 3" panose="05040102010807070707" pitchFamily="18" charset="2"/>
              </a:rPr>
              <a:t>- </a:t>
            </a:r>
            <a:r>
              <a:rPr lang="en-US" sz="26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h-TH" sz="2600" dirty="0">
                <a:solidFill>
                  <a:schemeClr val="accent1">
                    <a:lumMod val="50000"/>
                  </a:schemeClr>
                </a:solidFill>
              </a:rPr>
              <a:t>ออกใบรับแบบแสดงรายการภาษีป้าย (</a:t>
            </a:r>
            <a:r>
              <a:rPr lang="th-TH" sz="2600" dirty="0" err="1">
                <a:solidFill>
                  <a:schemeClr val="accent1">
                    <a:lumMod val="50000"/>
                  </a:schemeClr>
                </a:solidFill>
              </a:rPr>
              <a:t>ภ.ป</a:t>
            </a:r>
            <a:r>
              <a:rPr lang="th-TH" sz="2600" dirty="0">
                <a:solidFill>
                  <a:schemeClr val="accent1">
                    <a:lumMod val="50000"/>
                  </a:schemeClr>
                </a:solidFill>
              </a:rPr>
              <a:t>.2) พร้อมตรวจสอบหลักฐานและสอบถามข้อมูลเพิ่มเติม ใช้เวลา 2 นาที</a:t>
            </a:r>
            <a:endParaRPr lang="en-US" sz="2600" dirty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en-US" sz="2600" dirty="0" smtClean="0">
                <a:solidFill>
                  <a:schemeClr val="accent1">
                    <a:lumMod val="50000"/>
                  </a:schemeClr>
                </a:solidFill>
                <a:sym typeface="Wingdings 3" panose="05040102010807070707" pitchFamily="18" charset="2"/>
              </a:rPr>
              <a:t>- </a:t>
            </a:r>
            <a:r>
              <a:rPr lang="th-TH" sz="2600" dirty="0" smtClean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th-TH" sz="2600" dirty="0">
                <a:solidFill>
                  <a:schemeClr val="accent1">
                    <a:lumMod val="50000"/>
                  </a:schemeClr>
                </a:solidFill>
              </a:rPr>
              <a:t>แจ้งการประเมิน (</a:t>
            </a:r>
            <a:r>
              <a:rPr lang="th-TH" sz="2600" dirty="0" err="1">
                <a:solidFill>
                  <a:schemeClr val="accent1">
                    <a:lumMod val="50000"/>
                  </a:schemeClr>
                </a:solidFill>
              </a:rPr>
              <a:t>ภ.ป</a:t>
            </a:r>
            <a:r>
              <a:rPr lang="th-TH" sz="2600" dirty="0">
                <a:solidFill>
                  <a:schemeClr val="accent1">
                    <a:lumMod val="50000"/>
                  </a:schemeClr>
                </a:solidFill>
              </a:rPr>
              <a:t>.3) ใช้เวลา 2 นาที</a:t>
            </a:r>
            <a:endParaRPr lang="en-US" sz="2600" dirty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en-US" sz="2600" dirty="0" smtClean="0">
                <a:solidFill>
                  <a:schemeClr val="accent1">
                    <a:lumMod val="50000"/>
                  </a:schemeClr>
                </a:solidFill>
              </a:rPr>
              <a:t>-  </a:t>
            </a:r>
            <a:r>
              <a:rPr lang="th-TH" sz="2600" dirty="0" smtClean="0">
                <a:solidFill>
                  <a:schemeClr val="accent1">
                    <a:lumMod val="50000"/>
                  </a:schemeClr>
                </a:solidFill>
              </a:rPr>
              <a:t>ออก</a:t>
            </a:r>
            <a:r>
              <a:rPr lang="th-TH" sz="2600" dirty="0">
                <a:solidFill>
                  <a:schemeClr val="accent1">
                    <a:lumMod val="50000"/>
                  </a:schemeClr>
                </a:solidFill>
              </a:rPr>
              <a:t>ใบเสร็จรับเงิน  (</a:t>
            </a:r>
            <a:r>
              <a:rPr lang="th-TH" sz="2600" dirty="0" err="1">
                <a:solidFill>
                  <a:schemeClr val="accent1">
                    <a:lumMod val="50000"/>
                  </a:schemeClr>
                </a:solidFill>
              </a:rPr>
              <a:t>ภ.ป</a:t>
            </a:r>
            <a:r>
              <a:rPr lang="th-TH" sz="2600" dirty="0">
                <a:solidFill>
                  <a:schemeClr val="accent1">
                    <a:lumMod val="50000"/>
                  </a:schemeClr>
                </a:solidFill>
              </a:rPr>
              <a:t>.7) ใช้เวลา 1 </a:t>
            </a:r>
            <a:r>
              <a:rPr lang="th-TH" sz="2600" dirty="0" smtClean="0">
                <a:solidFill>
                  <a:schemeClr val="accent1">
                    <a:lumMod val="50000"/>
                  </a:schemeClr>
                </a:solidFill>
              </a:rPr>
              <a:t>นาที</a:t>
            </a:r>
            <a:endParaRPr lang="en-US" sz="26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457200" indent="-457200" algn="l">
              <a:buFont typeface="Wingdings 3" panose="05040102010807070707" pitchFamily="18" charset="2"/>
              <a:buChar char=""/>
            </a:pPr>
            <a:endParaRPr lang="en-US" sz="2600" dirty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th-TH" sz="2600" dirty="0">
                <a:solidFill>
                  <a:schemeClr val="accent1">
                    <a:lumMod val="50000"/>
                  </a:schemeClr>
                </a:solidFill>
              </a:rPr>
              <a:t>*** ชำระเงินภายใน 15 วัน นับแต่วันที่ได้รับแจ้งผลการประเมิน (</a:t>
            </a:r>
            <a:r>
              <a:rPr lang="th-TH" sz="2600" dirty="0" err="1">
                <a:solidFill>
                  <a:schemeClr val="accent1">
                    <a:lumMod val="50000"/>
                  </a:schemeClr>
                </a:solidFill>
              </a:rPr>
              <a:t>ภ.ป</a:t>
            </a:r>
            <a:r>
              <a:rPr lang="th-TH" sz="2600" dirty="0">
                <a:solidFill>
                  <a:schemeClr val="accent1">
                    <a:lumMod val="50000"/>
                  </a:schemeClr>
                </a:solidFill>
              </a:rPr>
              <a:t>.3)</a:t>
            </a:r>
            <a:endParaRPr lang="en-US" sz="2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127149" y="203033"/>
            <a:ext cx="2112937" cy="435267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9127149" y="76422"/>
            <a:ext cx="2009628" cy="6128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2800" dirty="0">
                <a:solidFill>
                  <a:schemeClr val="bg1"/>
                </a:solidFill>
              </a:rPr>
              <a:t>ภาษีบำรุงท้องที่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8153911" y="611575"/>
            <a:ext cx="3956103" cy="51073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sz="2000" b="1" dirty="0">
                <a:solidFill>
                  <a:schemeClr val="accent1">
                    <a:lumMod val="50000"/>
                  </a:schemeClr>
                </a:solidFill>
              </a:rPr>
              <a:t>ยื่นแบบเพื่อชำระภาษี</a:t>
            </a:r>
            <a:r>
              <a:rPr lang="th-TH" sz="2000" b="1" dirty="0" smtClean="0">
                <a:solidFill>
                  <a:schemeClr val="accent1">
                    <a:lumMod val="50000"/>
                  </a:schemeClr>
                </a:solidFill>
              </a:rPr>
              <a:t>ฯตั้งแต่</a:t>
            </a:r>
            <a:r>
              <a:rPr lang="th-TH" sz="2000" b="1" dirty="0">
                <a:solidFill>
                  <a:schemeClr val="accent1">
                    <a:lumMod val="50000"/>
                  </a:schemeClr>
                </a:solidFill>
              </a:rPr>
              <a:t>เดือน มกราคม – เมษายน </a:t>
            </a:r>
            <a:endParaRPr lang="en-US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8152301" y="916500"/>
            <a:ext cx="3851839" cy="16551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sz="2400" b="1" u="sng" dirty="0">
                <a:solidFill>
                  <a:schemeClr val="accent1">
                    <a:lumMod val="50000"/>
                  </a:schemeClr>
                </a:solidFill>
              </a:rPr>
              <a:t>หลักฐานที่ต้อง</a:t>
            </a:r>
            <a:r>
              <a:rPr lang="th-TH" sz="2400" b="1" u="sng" dirty="0" smtClean="0">
                <a:solidFill>
                  <a:schemeClr val="accent1">
                    <a:lumMod val="50000"/>
                  </a:schemeClr>
                </a:solidFill>
              </a:rPr>
              <a:t>ยื่น</a:t>
            </a:r>
            <a:endParaRPr lang="en-US" sz="2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sym typeface="Wingdings 2" panose="05020102010507070707" pitchFamily="18" charset="2"/>
              </a:rPr>
              <a:t></a:t>
            </a:r>
            <a:r>
              <a:rPr lang="th-TH" sz="2000" dirty="0">
                <a:solidFill>
                  <a:schemeClr val="accent1">
                    <a:lumMod val="50000"/>
                  </a:schemeClr>
                </a:solidFill>
              </a:rPr>
              <a:t> สำเนาทะเบียนบ้าน</a:t>
            </a:r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sym typeface="Wingdings 2" panose="05020102010507070707" pitchFamily="18" charset="2"/>
              </a:rPr>
              <a:t></a:t>
            </a:r>
            <a:r>
              <a:rPr lang="th-TH" sz="20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h-TH" sz="2000" dirty="0">
                <a:solidFill>
                  <a:schemeClr val="accent1">
                    <a:lumMod val="50000"/>
                  </a:schemeClr>
                </a:solidFill>
              </a:rPr>
              <a:t>สำเนาบัตรประชาชน</a:t>
            </a:r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sym typeface="Wingdings 2" panose="05020102010507070707" pitchFamily="18" charset="2"/>
              </a:rPr>
              <a:t></a:t>
            </a:r>
            <a:r>
              <a:rPr lang="th-TH" sz="20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h-TH" sz="2000" dirty="0">
                <a:solidFill>
                  <a:schemeClr val="accent1">
                    <a:lumMod val="50000"/>
                  </a:schemeClr>
                </a:solidFill>
              </a:rPr>
              <a:t>สำเนาหลักฐานเอกสารสิทธิที่ดิน </a:t>
            </a:r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sym typeface="Wingdings 2" panose="05020102010507070707" pitchFamily="18" charset="2"/>
              </a:rPr>
              <a:t></a:t>
            </a:r>
            <a:r>
              <a:rPr lang="th-TH" sz="20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h-TH" sz="2000" dirty="0">
                <a:solidFill>
                  <a:schemeClr val="accent1">
                    <a:lumMod val="50000"/>
                  </a:schemeClr>
                </a:solidFill>
              </a:rPr>
              <a:t>ใบเสร็จรับเงินครั้งสุดท้าย (ถ้ามี)</a:t>
            </a:r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8222820" y="2279590"/>
            <a:ext cx="3851839" cy="20892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sym typeface="Wingdings" panose="05000000000000000000" pitchFamily="2" charset="2"/>
              </a:rPr>
              <a:t></a:t>
            </a:r>
            <a:r>
              <a:rPr lang="th-TH" sz="2400" b="1" u="sng" dirty="0">
                <a:solidFill>
                  <a:schemeClr val="accent1">
                    <a:lumMod val="50000"/>
                  </a:schemeClr>
                </a:solidFill>
              </a:rPr>
              <a:t>กรณีสำรวจภาษีใหม่</a:t>
            </a:r>
            <a:endParaRPr lang="en-US" sz="2400" b="1" u="sng" dirty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en-US" sz="2000" dirty="0">
                <a:solidFill>
                  <a:schemeClr val="accent1">
                    <a:lumMod val="50000"/>
                  </a:schemeClr>
                </a:solidFill>
                <a:sym typeface="Wingdings" panose="05000000000000000000" pitchFamily="2" charset="2"/>
              </a:rPr>
              <a:t></a:t>
            </a:r>
            <a:r>
              <a:rPr lang="th-TH" sz="2000" dirty="0">
                <a:solidFill>
                  <a:schemeClr val="accent1">
                    <a:lumMod val="50000"/>
                  </a:schemeClr>
                </a:solidFill>
              </a:rPr>
              <a:t> ยื่นแบ </a:t>
            </a:r>
            <a:r>
              <a:rPr lang="th-TH" sz="2000" dirty="0" err="1">
                <a:solidFill>
                  <a:schemeClr val="accent1">
                    <a:lumMod val="50000"/>
                  </a:schemeClr>
                </a:solidFill>
              </a:rPr>
              <a:t>ภ.บ.ท.</a:t>
            </a:r>
            <a:r>
              <a:rPr lang="th-TH" sz="2000" dirty="0">
                <a:solidFill>
                  <a:schemeClr val="accent1">
                    <a:lumMod val="50000"/>
                  </a:schemeClr>
                </a:solidFill>
              </a:rPr>
              <a:t>5 พร้อมหลักฐาน </a:t>
            </a:r>
            <a:r>
              <a:rPr lang="th-TH" sz="2000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th-TH" sz="2000" dirty="0">
                <a:solidFill>
                  <a:schemeClr val="accent1">
                    <a:lumMod val="50000"/>
                  </a:schemeClr>
                </a:solidFill>
              </a:rPr>
              <a:t>ผู้มีหน้าที่</a:t>
            </a:r>
            <a:r>
              <a:rPr lang="th-TH" sz="2000" dirty="0" smtClean="0">
                <a:solidFill>
                  <a:schemeClr val="accent1">
                    <a:lumMod val="50000"/>
                  </a:schemeClr>
                </a:solidFill>
              </a:rPr>
              <a:t>เสียภาษี</a:t>
            </a:r>
            <a:r>
              <a:rPr lang="th-TH" sz="2000" dirty="0">
                <a:solidFill>
                  <a:schemeClr val="accent1">
                    <a:lumMod val="50000"/>
                  </a:schemeClr>
                </a:solidFill>
              </a:rPr>
              <a:t>) 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</a:rPr>
              <a:t>   </a:t>
            </a:r>
            <a:r>
              <a:rPr lang="th-TH" sz="2000" dirty="0" smtClean="0">
                <a:solidFill>
                  <a:schemeClr val="accent1">
                    <a:lumMod val="50000"/>
                  </a:schemeClr>
                </a:solidFill>
              </a:rPr>
              <a:t>ใช้</a:t>
            </a:r>
            <a:r>
              <a:rPr lang="th-TH" sz="2000" dirty="0">
                <a:solidFill>
                  <a:schemeClr val="accent1">
                    <a:lumMod val="50000"/>
                  </a:schemeClr>
                </a:solidFill>
              </a:rPr>
              <a:t>เวลา 1 นาที</a:t>
            </a:r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en-US" sz="2000" dirty="0">
                <a:solidFill>
                  <a:schemeClr val="accent1">
                    <a:lumMod val="50000"/>
                  </a:schemeClr>
                </a:solidFill>
                <a:sym typeface="Wingdings" panose="05000000000000000000" pitchFamily="2" charset="2"/>
              </a:rPr>
              <a:t>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h-TH" sz="2000" dirty="0">
                <a:solidFill>
                  <a:schemeClr val="accent1">
                    <a:lumMod val="50000"/>
                  </a:schemeClr>
                </a:solidFill>
              </a:rPr>
              <a:t>ตรวจสอบหลักฐานและสอบถาม</a:t>
            </a:r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th-TH" sz="2000" dirty="0">
                <a:solidFill>
                  <a:schemeClr val="accent1">
                    <a:lumMod val="50000"/>
                  </a:schemeClr>
                </a:solidFill>
              </a:rPr>
              <a:t>ข้อมูลเพิ่มเติมคำนวณภาษี ใช้เวลา 2 นาที</a:t>
            </a:r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en-US" sz="2000" dirty="0">
                <a:solidFill>
                  <a:schemeClr val="accent1">
                    <a:lumMod val="50000"/>
                  </a:schemeClr>
                </a:solidFill>
                <a:sym typeface="Wingdings" panose="05000000000000000000" pitchFamily="2" charset="2"/>
              </a:rPr>
              <a:t></a:t>
            </a:r>
            <a:r>
              <a:rPr lang="th-TH" sz="2000" dirty="0">
                <a:solidFill>
                  <a:schemeClr val="accent1">
                    <a:lumMod val="50000"/>
                  </a:schemeClr>
                </a:solidFill>
              </a:rPr>
              <a:t>  ออกใบเสร็จรับเงิน ใช้เวลา 1 </a:t>
            </a:r>
            <a:r>
              <a:rPr lang="th-TH" sz="2000" dirty="0" smtClean="0">
                <a:solidFill>
                  <a:schemeClr val="accent1">
                    <a:lumMod val="50000"/>
                  </a:schemeClr>
                </a:solidFill>
              </a:rPr>
              <a:t>นาที</a:t>
            </a:r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8206042" y="4105844"/>
            <a:ext cx="3851839" cy="20892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sym typeface="Wingdings" panose="05000000000000000000" pitchFamily="2" charset="2"/>
              </a:rPr>
              <a:t></a:t>
            </a:r>
            <a:r>
              <a:rPr lang="th-TH" sz="2400" b="1" u="sng" dirty="0">
                <a:solidFill>
                  <a:schemeClr val="accent1">
                    <a:lumMod val="50000"/>
                  </a:schemeClr>
                </a:solidFill>
              </a:rPr>
              <a:t>กรณีชำระภาษีประจำปี</a:t>
            </a:r>
            <a:endParaRPr lang="en-US" sz="2400" b="1" u="sng" dirty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en-US" sz="2000" dirty="0">
                <a:solidFill>
                  <a:schemeClr val="accent1">
                    <a:lumMod val="50000"/>
                  </a:schemeClr>
                </a:solidFill>
                <a:sym typeface="Wingdings" panose="05000000000000000000" pitchFamily="2" charset="2"/>
              </a:rPr>
              <a:t>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h-TH" sz="2000" dirty="0">
                <a:solidFill>
                  <a:schemeClr val="accent1">
                    <a:lumMod val="50000"/>
                  </a:schemeClr>
                </a:solidFill>
              </a:rPr>
              <a:t>นำใบเสร็จรับเงินปีก่อนมายื่นเพื่อขอชำระเงินภาษี(ผู้มีหน้าที่เสียภาษี) ใช้เวลา 2 นาที</a:t>
            </a:r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en-US" sz="2000" dirty="0">
                <a:solidFill>
                  <a:schemeClr val="accent1">
                    <a:lumMod val="50000"/>
                  </a:schemeClr>
                </a:solidFill>
                <a:sym typeface="Wingdings" panose="05000000000000000000" pitchFamily="2" charset="2"/>
              </a:rPr>
              <a:t></a:t>
            </a:r>
            <a:r>
              <a:rPr lang="th-TH" sz="2000" dirty="0">
                <a:solidFill>
                  <a:schemeClr val="accent1">
                    <a:lumMod val="50000"/>
                  </a:schemeClr>
                </a:solidFill>
              </a:rPr>
              <a:t> ตรวจสอบใบเสร็จรับเงินและรายชื่อจากทะเบียนใช้เวลา 2 นาที</a:t>
            </a:r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en-US" sz="2000" dirty="0">
                <a:solidFill>
                  <a:schemeClr val="accent1">
                    <a:lumMod val="50000"/>
                  </a:schemeClr>
                </a:solidFill>
                <a:sym typeface="Wingdings" panose="05000000000000000000" pitchFamily="2" charset="2"/>
              </a:rPr>
              <a:t></a:t>
            </a:r>
            <a:r>
              <a:rPr lang="th-TH" sz="2000" dirty="0">
                <a:solidFill>
                  <a:schemeClr val="accent1">
                    <a:lumMod val="50000"/>
                  </a:schemeClr>
                </a:solidFill>
              </a:rPr>
              <a:t> ออกใบเสร็จรับเงิน ใช้เวลา 1 นาที</a:t>
            </a:r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8175601" y="6314957"/>
            <a:ext cx="3922358" cy="519373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3000" b="1" dirty="0">
                <a:solidFill>
                  <a:srgbClr val="002060"/>
                </a:solidFill>
                <a:effectLst>
                  <a:glow>
                    <a:schemeClr val="accent1">
                      <a:alpha val="41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  <a:reflection endPos="0" dir="5400000" sy="-100000" algn="bl" rotWithShape="0"/>
                </a:effectLst>
              </a:rPr>
              <a:t>พร้อมใจเสีย</a:t>
            </a:r>
            <a:r>
              <a:rPr lang="th-TH" sz="3000" b="1" dirty="0" smtClean="0">
                <a:solidFill>
                  <a:srgbClr val="002060"/>
                </a:solidFill>
                <a:effectLst>
                  <a:glow>
                    <a:schemeClr val="accent1">
                      <a:alpha val="41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  <a:reflection endPos="0" dir="5400000" sy="-100000" algn="bl" rotWithShape="0"/>
                </a:effectLst>
              </a:rPr>
              <a:t>ภาษี เพื่อพัฒนาท้องถิ่น</a:t>
            </a:r>
            <a:endParaRPr lang="en-US" sz="3000" dirty="0">
              <a:solidFill>
                <a:srgbClr val="002060"/>
              </a:solidFill>
              <a:effectLst>
                <a:glow>
                  <a:schemeClr val="accent1">
                    <a:alpha val="41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  <a:reflection endPos="0" dir="5400000" sy="-100000" algn="bl" rotWithShape="0"/>
              </a:effectLst>
            </a:endParaRPr>
          </a:p>
        </p:txBody>
      </p:sp>
      <p:sp>
        <p:nvSpPr>
          <p:cNvPr id="27" name="สี่เหลี่ยมมุมมน 26"/>
          <p:cNvSpPr/>
          <p:nvPr/>
        </p:nvSpPr>
        <p:spPr>
          <a:xfrm>
            <a:off x="211015" y="1027967"/>
            <a:ext cx="2124222" cy="506437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200" b="1" dirty="0" smtClean="0"/>
              <a:t>ภาษีโรงเรือนและที่ดิน</a:t>
            </a:r>
            <a:endParaRPr lang="th-TH" sz="2200" b="1" dirty="0"/>
          </a:p>
        </p:txBody>
      </p:sp>
    </p:spTree>
    <p:extLst>
      <p:ext uri="{BB962C8B-B14F-4D97-AF65-F5344CB8AC3E}">
        <p14:creationId xmlns:p14="http://schemas.microsoft.com/office/powerpoint/2010/main" xmlns="" val="3341300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</TotalTime>
  <Words>403</Words>
  <Application>Microsoft Office PowerPoint</Application>
  <PresentationFormat>กำหนดเอง</PresentationFormat>
  <Paragraphs>55</Paragraphs>
  <Slides>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Office Theme</vt:lpstr>
      <vt:lpstr>  ข่าวประชาสัมพันธ์ส่วนการคลัง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ข่าวประชาสัมพันธ์งานส่วนการคลัง</dc:title>
  <dc:creator>USER</dc:creator>
  <cp:lastModifiedBy>PC01</cp:lastModifiedBy>
  <cp:revision>12</cp:revision>
  <dcterms:created xsi:type="dcterms:W3CDTF">2018-05-26T08:40:21Z</dcterms:created>
  <dcterms:modified xsi:type="dcterms:W3CDTF">2018-06-26T08:03:04Z</dcterms:modified>
</cp:coreProperties>
</file>